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4"/>
  </p:notesMasterIdLst>
  <p:sldIdLst>
    <p:sldId id="256" r:id="rId2"/>
    <p:sldId id="257" r:id="rId3"/>
    <p:sldId id="303" r:id="rId4"/>
    <p:sldId id="308" r:id="rId5"/>
    <p:sldId id="309" r:id="rId6"/>
    <p:sldId id="310" r:id="rId7"/>
    <p:sldId id="311" r:id="rId8"/>
    <p:sldId id="312" r:id="rId9"/>
    <p:sldId id="313" r:id="rId10"/>
    <p:sldId id="314" r:id="rId11"/>
    <p:sldId id="339" r:id="rId12"/>
    <p:sldId id="343" r:id="rId13"/>
    <p:sldId id="344" r:id="rId14"/>
    <p:sldId id="345" r:id="rId15"/>
    <p:sldId id="340" r:id="rId16"/>
    <p:sldId id="341" r:id="rId17"/>
    <p:sldId id="342" r:id="rId18"/>
    <p:sldId id="315" r:id="rId19"/>
    <p:sldId id="318" r:id="rId20"/>
    <p:sldId id="325" r:id="rId21"/>
    <p:sldId id="327" r:id="rId22"/>
    <p:sldId id="322" r:id="rId23"/>
    <p:sldId id="326" r:id="rId24"/>
    <p:sldId id="323" r:id="rId25"/>
    <p:sldId id="328" r:id="rId26"/>
    <p:sldId id="337" r:id="rId27"/>
    <p:sldId id="338" r:id="rId28"/>
    <p:sldId id="335" r:id="rId29"/>
    <p:sldId id="329" r:id="rId30"/>
    <p:sldId id="333" r:id="rId31"/>
    <p:sldId id="331"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80"/>
    <p:restoredTop sz="96327"/>
  </p:normalViewPr>
  <p:slideViewPr>
    <p:cSldViewPr snapToGrid="0" snapToObjects="1">
      <p:cViewPr varScale="1">
        <p:scale>
          <a:sx n="145" d="100"/>
          <a:sy n="145" d="100"/>
        </p:scale>
        <p:origin x="192"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6CAE4C58-3047-4632-A7F7-10C7B6720233}" type="presOf" srcId="{3A9FA7EB-1C86-4FEE-BB91-4E9BE05A76BC}" destId="{6209708C-9FB9-4396-972E-D311121A3724}" srcOrd="0" destOrd="0" presId="urn:microsoft.com/office/officeart/2018/2/layout/IconVerticalSolidList"/>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11/5/21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5/11/21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5/11/21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uwa.edu.a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www.uwa.edu.a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[4] Introduction to Computers and Networks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80090"/>
          </a:xfrm>
        </p:spPr>
        <p:txBody>
          <a:bodyPr anchor="b">
            <a:normAutofit/>
          </a:bodyPr>
          <a:lstStyle/>
          <a:p>
            <a:pPr algn="l"/>
            <a:r>
              <a:rPr lang="en-AU" sz="2400" dirty="0"/>
              <a:t>Networking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449660"/>
            <a:ext cx="3405573" cy="4197766"/>
          </a:xfrm>
        </p:spPr>
        <p:txBody>
          <a:bodyPr anchor="t">
            <a:normAutofit fontScale="92500" lnSpcReduction="20000"/>
          </a:bodyPr>
          <a:lstStyle/>
          <a:p>
            <a:r>
              <a:rPr lang="en-AU" sz="1600" dirty="0">
                <a:effectLst/>
              </a:rPr>
              <a:t>A network card is responsible for the interface with either a fixed network or with </a:t>
            </a:r>
            <a:r>
              <a:rPr lang="en-AU" sz="1600" dirty="0" err="1">
                <a:effectLst/>
              </a:rPr>
              <a:t>WiFi</a:t>
            </a:r>
            <a:endParaRPr lang="en-AU" sz="1600" dirty="0">
              <a:effectLst/>
            </a:endParaRPr>
          </a:p>
          <a:p>
            <a:r>
              <a:rPr lang="en-AU" sz="1600" dirty="0">
                <a:effectLst/>
              </a:rPr>
              <a:t>Both run TCP/IP which is a layered protocol </a:t>
            </a:r>
          </a:p>
          <a:p>
            <a:r>
              <a:rPr lang="en-AU" sz="1600" dirty="0">
                <a:effectLst/>
              </a:rPr>
              <a:t>Each layer adds information to a packet in order for it to travel over the medium</a:t>
            </a:r>
          </a:p>
          <a:p>
            <a:r>
              <a:rPr lang="en-AU" sz="1600" dirty="0">
                <a:effectLst/>
              </a:rPr>
              <a:t>The Link layer deals with the physical network</a:t>
            </a:r>
          </a:p>
          <a:p>
            <a:r>
              <a:rPr lang="en-AU" sz="1600" dirty="0">
                <a:effectLst/>
              </a:rPr>
              <a:t>Each Network Interface Card (NIC) is assigned a unique number to identify it known as the MAC (Media Access Control) address</a:t>
            </a:r>
          </a:p>
          <a:p>
            <a:pPr lvl="1"/>
            <a:r>
              <a:rPr lang="en-AU" sz="1800" dirty="0">
                <a:effectLst/>
              </a:rPr>
              <a:t>f8:ff:c2:01:fa:e5</a:t>
            </a:r>
          </a:p>
          <a:p>
            <a:pPr marL="36900" indent="0">
              <a:buNone/>
            </a:pPr>
            <a:endParaRPr lang="en-AU" sz="1600" dirty="0">
              <a:effectLst/>
            </a:endParaRPr>
          </a:p>
          <a:p>
            <a:endParaRPr lang="en-AU" sz="1600" dirty="0"/>
          </a:p>
        </p:txBody>
      </p:sp>
      <p:pic>
        <p:nvPicPr>
          <p:cNvPr id="4" name="Picture 3" descr="Diagram&#10;&#10;Description automatically generated">
            <a:extLst>
              <a:ext uri="{FF2B5EF4-FFF2-40B4-BE49-F238E27FC236}">
                <a16:creationId xmlns:a16="http://schemas.microsoft.com/office/drawing/2014/main" id="{7232A599-E7D1-D24E-844A-E4987598151D}"/>
              </a:ext>
            </a:extLst>
          </p:cNvPr>
          <p:cNvPicPr/>
          <p:nvPr/>
        </p:nvPicPr>
        <p:blipFill>
          <a:blip r:embed="rId3"/>
          <a:stretch>
            <a:fillRect/>
          </a:stretch>
        </p:blipFill>
        <p:spPr>
          <a:xfrm>
            <a:off x="5387351" y="1108026"/>
            <a:ext cx="6161183" cy="4651693"/>
          </a:xfrm>
          <a:prstGeom prst="rect">
            <a:avLst/>
          </a:prstGeom>
        </p:spPr>
      </p:pic>
    </p:spTree>
    <p:extLst>
      <p:ext uri="{BB962C8B-B14F-4D97-AF65-F5344CB8AC3E}">
        <p14:creationId xmlns:p14="http://schemas.microsoft.com/office/powerpoint/2010/main" val="9596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07900" y="643467"/>
            <a:ext cx="3946393" cy="683528"/>
          </a:xfrm>
        </p:spPr>
        <p:txBody>
          <a:bodyPr>
            <a:normAutofit/>
          </a:bodyPr>
          <a:lstStyle/>
          <a:p>
            <a:pPr algn="l"/>
            <a:r>
              <a:rPr lang="en-AU" sz="3600" dirty="0"/>
              <a:t>IP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91154" y="2644908"/>
            <a:ext cx="9334514" cy="3767043"/>
          </a:xfrm>
        </p:spPr>
        <p:txBody>
          <a:bodyPr anchor="ctr">
            <a:normAutofit/>
          </a:bodyPr>
          <a:lstStyle/>
          <a:p>
            <a:pPr>
              <a:lnSpc>
                <a:spcPct val="100000"/>
              </a:lnSpc>
            </a:pPr>
            <a:r>
              <a:rPr lang="en-AU" sz="1600" dirty="0">
                <a:effectLst/>
              </a:rPr>
              <a:t>In the Internet layer, TCP/IP uses IP addresses to identify the machine that is sending, and the machine that is going to receive the packet. The IP address is normally 4 numbers separated by full stops</a:t>
            </a:r>
          </a:p>
          <a:p>
            <a:pPr lvl="1"/>
            <a:r>
              <a:rPr lang="en-AU" sz="1400" dirty="0">
                <a:effectLst/>
              </a:rPr>
              <a:t>130.95.1.119</a:t>
            </a:r>
          </a:p>
          <a:p>
            <a:r>
              <a:rPr lang="en-AU" sz="1600" dirty="0">
                <a:effectLst/>
              </a:rPr>
              <a:t>To make it easier to find addresses, we can use a domain name</a:t>
            </a:r>
          </a:p>
          <a:p>
            <a:pPr lvl="1"/>
            <a:r>
              <a:rPr lang="en-AU" sz="1400" dirty="0">
                <a:effectLst/>
                <a:hlinkClick r:id="rId2"/>
              </a:rPr>
              <a:t>www.uwa.edu.au</a:t>
            </a:r>
            <a:r>
              <a:rPr lang="en-AU" sz="1400" dirty="0">
                <a:effectLst/>
              </a:rPr>
              <a:t>  which translates to13.70.147.206</a:t>
            </a:r>
          </a:p>
          <a:p>
            <a:r>
              <a:rPr lang="en-AU" sz="1600" dirty="0">
                <a:effectLst/>
              </a:rPr>
              <a:t>TCP/IP uses a Domain Name Server (DNS) as a directory to do the translation. The DNS is a service that internet service providers (ISPs) and organisations run to manage their own domain names</a:t>
            </a:r>
          </a:p>
          <a:p>
            <a:r>
              <a:rPr lang="en-AU" sz="1600" dirty="0">
                <a:effectLst/>
              </a:rPr>
              <a:t>Technically, this is IP version 4. There is a newer version IP version 6 (IPv6) which uses a longer address format.</a:t>
            </a:r>
          </a:p>
        </p:txBody>
      </p:sp>
      <p:pic>
        <p:nvPicPr>
          <p:cNvPr id="5" name="Picture 4" descr="Graphical user interface, application&#10;&#10;Description automatically generated">
            <a:extLst>
              <a:ext uri="{FF2B5EF4-FFF2-40B4-BE49-F238E27FC236}">
                <a16:creationId xmlns:a16="http://schemas.microsoft.com/office/drawing/2014/main" id="{52176063-77C6-0647-9D42-7B2FAF56B0E7}"/>
              </a:ext>
            </a:extLst>
          </p:cNvPr>
          <p:cNvPicPr>
            <a:picLocks noChangeAspect="1"/>
          </p:cNvPicPr>
          <p:nvPr/>
        </p:nvPicPr>
        <p:blipFill>
          <a:blip r:embed="rId3"/>
          <a:stretch>
            <a:fillRect/>
          </a:stretch>
        </p:blipFill>
        <p:spPr>
          <a:xfrm>
            <a:off x="5558411" y="72685"/>
            <a:ext cx="6430560" cy="2572223"/>
          </a:xfrm>
          <a:prstGeom prst="rect">
            <a:avLst/>
          </a:prstGeom>
        </p:spPr>
      </p:pic>
    </p:spTree>
    <p:extLst>
      <p:ext uri="{BB962C8B-B14F-4D97-AF65-F5344CB8AC3E}">
        <p14:creationId xmlns:p14="http://schemas.microsoft.com/office/powerpoint/2010/main" val="196915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46420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05251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p:txBody>
          <a:bodyPr/>
          <a:lstStyle/>
          <a:p>
            <a:r>
              <a:rPr lang="en-AU" dirty="0"/>
              <a:t>Application Ports</a:t>
            </a:r>
          </a:p>
        </p:txBody>
      </p:sp>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9076" y="4559943"/>
            <a:ext cx="914400" cy="914400"/>
          </a:xfrm>
          <a:prstGeom prst="rect">
            <a:avLst/>
          </a:prstGeom>
        </p:spPr>
      </p:pic>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At the Application layer, TCP/IP decides which application to give a packet to based on an identifier called a port.</a:t>
            </a:r>
          </a:p>
          <a:p>
            <a:r>
              <a:rPr lang="en-AU" sz="1800" dirty="0">
                <a:latin typeface="Speak Pro" panose="020B0504020101020102" pitchFamily="34" charset="0"/>
              </a:rPr>
              <a:t>Ports are numbers between 0 and 65,536</a:t>
            </a:r>
          </a:p>
          <a:p>
            <a:r>
              <a:rPr lang="en-AU" sz="1800" dirty="0">
                <a:latin typeface="Speak Pro" panose="020B0504020101020102" pitchFamily="34" charset="0"/>
              </a:rPr>
              <a:t>A web server like the one on </a:t>
            </a:r>
            <a:r>
              <a:rPr lang="en-AU" sz="1800" dirty="0">
                <a:latin typeface="Speak Pro" panose="020B0504020101020102" pitchFamily="34" charset="0"/>
                <a:hlinkClick r:id="rId4"/>
              </a:rPr>
              <a:t>www.uwa.edu.au</a:t>
            </a:r>
            <a:r>
              <a:rPr lang="en-AU" sz="1800" dirty="0">
                <a:latin typeface="Speak Pro" panose="020B0504020101020102" pitchFamily="34" charset="0"/>
              </a:rPr>
              <a:t> runs on port 443</a:t>
            </a:r>
          </a:p>
          <a:p>
            <a:r>
              <a:rPr lang="en-AU" sz="1800" dirty="0">
                <a:latin typeface="Speak Pro" panose="020B0504020101020102" pitchFamily="34" charset="0"/>
              </a:rPr>
              <a:t>Other applications may offer services on different ports (e.g. File Sharing)</a:t>
            </a:r>
          </a:p>
        </p:txBody>
      </p:sp>
      <p:grpSp>
        <p:nvGrpSpPr>
          <p:cNvPr id="74" name="Group 73">
            <a:extLst>
              <a:ext uri="{FF2B5EF4-FFF2-40B4-BE49-F238E27FC236}">
                <a16:creationId xmlns:a16="http://schemas.microsoft.com/office/drawing/2014/main" id="{C60C9D80-B153-9D4E-A6A2-444094245A1F}"/>
              </a:ext>
            </a:extLst>
          </p:cNvPr>
          <p:cNvGrpSpPr/>
          <p:nvPr/>
        </p:nvGrpSpPr>
        <p:grpSpPr>
          <a:xfrm>
            <a:off x="8014055" y="2680055"/>
            <a:ext cx="4177945" cy="4177945"/>
            <a:chOff x="8270794" y="1866900"/>
            <a:chExt cx="4177945" cy="4177945"/>
          </a:xfrm>
        </p:grpSpPr>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0794" y="1866900"/>
              <a:ext cx="4177945" cy="4177945"/>
            </a:xfrm>
            <a:prstGeom prst="rect">
              <a:avLst/>
            </a:prstGeom>
            <a:effectLst>
              <a:outerShdw blurRad="25400" dir="17880000">
                <a:srgbClr val="000000">
                  <a:alpha val="46000"/>
                </a:srgbClr>
              </a:outerShdw>
            </a:effectLst>
          </p:spPr>
        </p:pic>
        <p:sp>
          <p:nvSpPr>
            <p:cNvPr id="30" name="TextBox 29">
              <a:extLst>
                <a:ext uri="{FF2B5EF4-FFF2-40B4-BE49-F238E27FC236}">
                  <a16:creationId xmlns:a16="http://schemas.microsoft.com/office/drawing/2014/main" id="{D82F73A6-D94E-4D4D-AA67-ED2C120E43C1}"/>
                </a:ext>
              </a:extLst>
            </p:cNvPr>
            <p:cNvSpPr txBox="1"/>
            <p:nvPr/>
          </p:nvSpPr>
          <p:spPr>
            <a:xfrm>
              <a:off x="9111315" y="3377456"/>
              <a:ext cx="2466845" cy="369332"/>
            </a:xfrm>
            <a:prstGeom prst="rect">
              <a:avLst/>
            </a:prstGeom>
            <a:solidFill>
              <a:srgbClr val="000000"/>
            </a:solidFill>
            <a:ln>
              <a:solidFill>
                <a:schemeClr val="tx1"/>
              </a:solidFill>
            </a:ln>
          </p:spPr>
          <p:txBody>
            <a:bodyPr wrap="square" rtlCol="0">
              <a:spAutoFit/>
            </a:bodyPr>
            <a:lstStyle/>
            <a:p>
              <a:r>
                <a:rPr lang="en-AU" dirty="0"/>
                <a:t>443 </a:t>
              </a:r>
              <a:r>
                <a:rPr lang="en-AU" dirty="0">
                  <a:sym typeface="Wingdings" pitchFamily="2" charset="2"/>
                </a:rPr>
                <a:t> </a:t>
              </a:r>
              <a:r>
                <a:rPr lang="en-AU" dirty="0" err="1"/>
                <a:t>www.uwa.edu.au</a:t>
              </a:r>
              <a:endParaRPr lang="en-AU" dirty="0"/>
            </a:p>
          </p:txBody>
        </p:sp>
      </p:grpSp>
      <p:cxnSp>
        <p:nvCxnSpPr>
          <p:cNvPr id="76" name="Straight Connector 75">
            <a:extLst>
              <a:ext uri="{FF2B5EF4-FFF2-40B4-BE49-F238E27FC236}">
                <a16:creationId xmlns:a16="http://schemas.microsoft.com/office/drawing/2014/main" id="{FAF5D526-C7BA-BD47-B590-CEFD46C638CA}"/>
              </a:ext>
            </a:extLst>
          </p:cNvPr>
          <p:cNvCxnSpPr>
            <a:cxnSpLocks/>
          </p:cNvCxnSpPr>
          <p:nvPr/>
        </p:nvCxnSpPr>
        <p:spPr>
          <a:xfrm>
            <a:off x="6106993" y="6027706"/>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C5751B-D5AC-BC4B-BA99-113D48D5CA22}"/>
              </a:ext>
            </a:extLst>
          </p:cNvPr>
          <p:cNvCxnSpPr>
            <a:cxnSpLocks/>
          </p:cNvCxnSpPr>
          <p:nvPr/>
        </p:nvCxnSpPr>
        <p:spPr>
          <a:xfrm>
            <a:off x="6106992" y="6105965"/>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C1CC25-257A-9849-9D83-5850095F32B0}"/>
              </a:ext>
            </a:extLst>
          </p:cNvPr>
          <p:cNvSpPr txBox="1"/>
          <p:nvPr/>
        </p:nvSpPr>
        <p:spPr>
          <a:xfrm>
            <a:off x="5477057" y="5538871"/>
            <a:ext cx="3377519" cy="369332"/>
          </a:xfrm>
          <a:prstGeom prst="rect">
            <a:avLst/>
          </a:prstGeom>
          <a:noFill/>
          <a:ln>
            <a:noFill/>
          </a:ln>
        </p:spPr>
        <p:txBody>
          <a:bodyPr wrap="square" rtlCol="0">
            <a:spAutoFit/>
          </a:bodyPr>
          <a:lstStyle/>
          <a:p>
            <a:r>
              <a:rPr lang="en-AU" dirty="0"/>
              <a:t>https://www.uwa.edu.au:443</a:t>
            </a:r>
          </a:p>
        </p:txBody>
      </p:sp>
    </p:spTree>
    <p:extLst>
      <p:ext uri="{BB962C8B-B14F-4D97-AF65-F5344CB8AC3E}">
        <p14:creationId xmlns:p14="http://schemas.microsoft.com/office/powerpoint/2010/main" val="3299252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Routers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dirty="0">
                <a:effectLst/>
              </a:rPr>
              <a:t>A router is a device that handles forwarding packets to their next destination</a:t>
            </a:r>
          </a:p>
          <a:p>
            <a:r>
              <a:rPr lang="en-AU" sz="1600" dirty="0">
                <a:effectLst/>
              </a:rPr>
              <a:t>TCP/IP packets hop from network to network to get to a particular destination determined by routing tables</a:t>
            </a:r>
          </a:p>
          <a:p>
            <a:r>
              <a:rPr lang="en-AU" sz="1600" dirty="0">
                <a:effectLst/>
              </a:rPr>
              <a:t>Within an organisation may have routers and switches handling multiple subnets</a:t>
            </a:r>
          </a:p>
          <a:p>
            <a:endParaRPr lang="en-AU" sz="1600" dirty="0">
              <a:effectLst/>
            </a:endParaRPr>
          </a:p>
          <a:p>
            <a:r>
              <a:rPr lang="en-AU" sz="1600" dirty="0"/>
              <a:t>https://</a:t>
            </a:r>
            <a:r>
              <a:rPr lang="en-AU" sz="1600" dirty="0" err="1"/>
              <a:t>geotraceroute.com</a:t>
            </a:r>
            <a:endParaRPr lang="en-AU" sz="1600" dirty="0"/>
          </a:p>
        </p:txBody>
      </p:sp>
      <p:pic>
        <p:nvPicPr>
          <p:cNvPr id="5" name="Picture 4" descr="A picture containing image, close&#10;&#10;Description automatically generated">
            <a:extLst>
              <a:ext uri="{FF2B5EF4-FFF2-40B4-BE49-F238E27FC236}">
                <a16:creationId xmlns:a16="http://schemas.microsoft.com/office/drawing/2014/main" id="{2EA80DF9-0C24-174E-9EDC-F86EAB1D578E}"/>
              </a:ext>
            </a:extLst>
          </p:cNvPr>
          <p:cNvPicPr>
            <a:picLocks noChangeAspect="1"/>
          </p:cNvPicPr>
          <p:nvPr/>
        </p:nvPicPr>
        <p:blipFill>
          <a:blip r:embed="rId3"/>
          <a:stretch>
            <a:fillRect/>
          </a:stretch>
        </p:blipFill>
        <p:spPr>
          <a:xfrm>
            <a:off x="5387351" y="684445"/>
            <a:ext cx="6161183" cy="5498856"/>
          </a:xfrm>
          <a:prstGeom prst="rect">
            <a:avLst/>
          </a:prstGeom>
        </p:spPr>
      </p:pic>
    </p:spTree>
    <p:extLst>
      <p:ext uri="{BB962C8B-B14F-4D97-AF65-F5344CB8AC3E}">
        <p14:creationId xmlns:p14="http://schemas.microsoft.com/office/powerpoint/2010/main" val="12446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a:xfrm>
            <a:off x="913795" y="609600"/>
            <a:ext cx="10353762" cy="640492"/>
          </a:xfrm>
        </p:spPr>
        <p:txBody>
          <a:bodyPr/>
          <a:lstStyle/>
          <a:p>
            <a:r>
              <a:rPr lang="en-AU" dirty="0"/>
              <a:t>Firewalls</a:t>
            </a:r>
          </a:p>
        </p:txBody>
      </p:sp>
      <p:pic>
        <p:nvPicPr>
          <p:cNvPr id="5" name="Content Placeholder 4" descr="Server outline">
            <a:extLst>
              <a:ext uri="{FF2B5EF4-FFF2-40B4-BE49-F238E27FC236}">
                <a16:creationId xmlns:a16="http://schemas.microsoft.com/office/drawing/2014/main" id="{90F2F32E-FC83-294B-AEB7-B02D4FF456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36119" y="4682127"/>
            <a:ext cx="1362718" cy="1362718"/>
          </a:xfrm>
        </p:spPr>
      </p:pic>
      <p:pic>
        <p:nvPicPr>
          <p:cNvPr id="7" name="Graphic 6" descr="Cloud outline">
            <a:extLst>
              <a:ext uri="{FF2B5EF4-FFF2-40B4-BE49-F238E27FC236}">
                <a16:creationId xmlns:a16="http://schemas.microsoft.com/office/drawing/2014/main" id="{70B3727F-576F-654C-9C37-4A29A5958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1774" y="4967416"/>
            <a:ext cx="1280984" cy="1280984"/>
          </a:xfrm>
          <a:prstGeom prst="rect">
            <a:avLst/>
          </a:prstGeom>
        </p:spPr>
      </p:pic>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5505" y="4490596"/>
            <a:ext cx="914400" cy="914400"/>
          </a:xfrm>
          <a:prstGeom prst="rect">
            <a:avLst/>
          </a:prstGeom>
        </p:spPr>
      </p:pic>
      <p:pic>
        <p:nvPicPr>
          <p:cNvPr id="10" name="Graphic 9" descr="Programmer female outline">
            <a:extLst>
              <a:ext uri="{FF2B5EF4-FFF2-40B4-BE49-F238E27FC236}">
                <a16:creationId xmlns:a16="http://schemas.microsoft.com/office/drawing/2014/main" id="{C87575C4-70EC-3946-81AC-412A615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523" y="3968570"/>
            <a:ext cx="914400" cy="914400"/>
          </a:xfrm>
          <a:prstGeom prst="rect">
            <a:avLst/>
          </a:prstGeom>
        </p:spPr>
      </p:pic>
      <p:cxnSp>
        <p:nvCxnSpPr>
          <p:cNvPr id="12" name="Straight Connector 11">
            <a:extLst>
              <a:ext uri="{FF2B5EF4-FFF2-40B4-BE49-F238E27FC236}">
                <a16:creationId xmlns:a16="http://schemas.microsoft.com/office/drawing/2014/main" id="{B8A6D26E-AEEE-204B-9866-A1F2DAAF9190}"/>
              </a:ext>
            </a:extLst>
          </p:cNvPr>
          <p:cNvCxnSpPr>
            <a:cxnSpLocks/>
            <a:stCxn id="10" idx="2"/>
            <a:endCxn id="7" idx="3"/>
          </p:cNvCxnSpPr>
          <p:nvPr/>
        </p:nvCxnSpPr>
        <p:spPr>
          <a:xfrm flipH="1">
            <a:off x="9712758" y="4882970"/>
            <a:ext cx="738965" cy="724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F927C-8A3E-DC45-A9A9-3DAD356FCB05}"/>
              </a:ext>
            </a:extLst>
          </p:cNvPr>
          <p:cNvCxnSpPr>
            <a:cxnSpLocks/>
          </p:cNvCxnSpPr>
          <p:nvPr/>
        </p:nvCxnSpPr>
        <p:spPr>
          <a:xfrm flipH="1">
            <a:off x="2965018" y="5783938"/>
            <a:ext cx="173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5D475-65AD-454F-900D-961155813EF0}"/>
              </a:ext>
            </a:extLst>
          </p:cNvPr>
          <p:cNvCxnSpPr>
            <a:cxnSpLocks/>
          </p:cNvCxnSpPr>
          <p:nvPr/>
        </p:nvCxnSpPr>
        <p:spPr>
          <a:xfrm flipH="1">
            <a:off x="2965018" y="5814829"/>
            <a:ext cx="1742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867257-8B8C-CC4F-881A-4A4C7288B66C}"/>
              </a:ext>
            </a:extLst>
          </p:cNvPr>
          <p:cNvCxnSpPr>
            <a:cxnSpLocks/>
            <a:endCxn id="9" idx="2"/>
          </p:cNvCxnSpPr>
          <p:nvPr/>
        </p:nvCxnSpPr>
        <p:spPr>
          <a:xfrm flipV="1">
            <a:off x="3232705" y="5404996"/>
            <a:ext cx="0" cy="35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2F73A6-D94E-4D4D-AA67-ED2C120E43C1}"/>
              </a:ext>
            </a:extLst>
          </p:cNvPr>
          <p:cNvSpPr txBox="1"/>
          <p:nvPr/>
        </p:nvSpPr>
        <p:spPr>
          <a:xfrm>
            <a:off x="6513561" y="4241104"/>
            <a:ext cx="1966949" cy="369332"/>
          </a:xfrm>
          <a:prstGeom prst="rect">
            <a:avLst/>
          </a:prstGeom>
          <a:noFill/>
          <a:ln>
            <a:solidFill>
              <a:schemeClr val="tx1"/>
            </a:solidFill>
          </a:ln>
        </p:spPr>
        <p:txBody>
          <a:bodyPr wrap="square" rtlCol="0">
            <a:spAutoFit/>
          </a:bodyPr>
          <a:lstStyle/>
          <a:p>
            <a:r>
              <a:rPr lang="en-AU" dirty="0" err="1"/>
              <a:t>www.uwa.edu.au</a:t>
            </a:r>
            <a:endParaRPr lang="en-AU" dirty="0"/>
          </a:p>
        </p:txBody>
      </p:sp>
      <p:sp>
        <p:nvSpPr>
          <p:cNvPr id="31" name="TextBox 30">
            <a:extLst>
              <a:ext uri="{FF2B5EF4-FFF2-40B4-BE49-F238E27FC236}">
                <a16:creationId xmlns:a16="http://schemas.microsoft.com/office/drawing/2014/main" id="{537C417A-39CB-4D4E-8B01-BBC5A2FC2F26}"/>
              </a:ext>
            </a:extLst>
          </p:cNvPr>
          <p:cNvSpPr txBox="1"/>
          <p:nvPr/>
        </p:nvSpPr>
        <p:spPr>
          <a:xfrm>
            <a:off x="4139512" y="4254960"/>
            <a:ext cx="1966949" cy="369332"/>
          </a:xfrm>
          <a:prstGeom prst="rect">
            <a:avLst/>
          </a:prstGeom>
          <a:noFill/>
          <a:ln>
            <a:solidFill>
              <a:schemeClr val="tx1"/>
            </a:solidFill>
          </a:ln>
        </p:spPr>
        <p:txBody>
          <a:bodyPr wrap="none" rtlCol="0">
            <a:spAutoFit/>
          </a:bodyPr>
          <a:lstStyle/>
          <a:p>
            <a:r>
              <a:rPr lang="en-AU" dirty="0" err="1"/>
              <a:t>intranet.uwa.edu.au</a:t>
            </a:r>
            <a:endParaRPr lang="en-AU" dirty="0"/>
          </a:p>
        </p:txBody>
      </p:sp>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068" y="4682127"/>
            <a:ext cx="1362718" cy="1362718"/>
          </a:xfrm>
          <a:prstGeom prst="rect">
            <a:avLst/>
          </a:prstGeom>
          <a:effectLst>
            <a:outerShdw blurRad="25400" dir="17880000">
              <a:srgbClr val="000000">
                <a:alpha val="46000"/>
              </a:srgbClr>
            </a:outerShdw>
          </a:effectLst>
        </p:spPr>
      </p:pic>
      <p:grpSp>
        <p:nvGrpSpPr>
          <p:cNvPr id="46" name="Group 45">
            <a:extLst>
              <a:ext uri="{FF2B5EF4-FFF2-40B4-BE49-F238E27FC236}">
                <a16:creationId xmlns:a16="http://schemas.microsoft.com/office/drawing/2014/main" id="{15AC92D1-CFA2-A64F-A870-84F8C4226953}"/>
              </a:ext>
            </a:extLst>
          </p:cNvPr>
          <p:cNvGrpSpPr/>
          <p:nvPr/>
        </p:nvGrpSpPr>
        <p:grpSpPr>
          <a:xfrm>
            <a:off x="5779559" y="5314381"/>
            <a:ext cx="914400" cy="914400"/>
            <a:chOff x="5327821" y="5159501"/>
            <a:chExt cx="914400" cy="914400"/>
          </a:xfrm>
        </p:grpSpPr>
        <p:pic>
          <p:nvPicPr>
            <p:cNvPr id="45" name="Graphic 44" descr="Full Brick Wall outline">
              <a:extLst>
                <a:ext uri="{FF2B5EF4-FFF2-40B4-BE49-F238E27FC236}">
                  <a16:creationId xmlns:a16="http://schemas.microsoft.com/office/drawing/2014/main" id="{AD1E50DB-DAEB-F34C-AB21-F8811169F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7821" y="5159501"/>
              <a:ext cx="914400" cy="914400"/>
            </a:xfrm>
            <a:prstGeom prst="rect">
              <a:avLst/>
            </a:prstGeom>
          </p:spPr>
        </p:pic>
        <p:pic>
          <p:nvPicPr>
            <p:cNvPr id="43" name="Graphic 42" descr="Fire outline">
              <a:extLst>
                <a:ext uri="{FF2B5EF4-FFF2-40B4-BE49-F238E27FC236}">
                  <a16:creationId xmlns:a16="http://schemas.microsoft.com/office/drawing/2014/main" id="{26BEA05E-96FF-FD44-B32B-3A8B9E5AD8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28" y="5411713"/>
              <a:ext cx="493785" cy="493785"/>
            </a:xfrm>
            <a:prstGeom prst="rect">
              <a:avLst/>
            </a:prstGeom>
          </p:spPr>
        </p:pic>
      </p:grpSp>
      <p:cxnSp>
        <p:nvCxnSpPr>
          <p:cNvPr id="51" name="Straight Connector 50">
            <a:extLst>
              <a:ext uri="{FF2B5EF4-FFF2-40B4-BE49-F238E27FC236}">
                <a16:creationId xmlns:a16="http://schemas.microsoft.com/office/drawing/2014/main" id="{C2162976-83BA-834B-BDCE-C4D10671964F}"/>
              </a:ext>
            </a:extLst>
          </p:cNvPr>
          <p:cNvCxnSpPr>
            <a:cxnSpLocks/>
          </p:cNvCxnSpPr>
          <p:nvPr/>
        </p:nvCxnSpPr>
        <p:spPr>
          <a:xfrm flipH="1" flipV="1">
            <a:off x="7609057" y="5771581"/>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7CF1E-CB20-134B-A0C8-76AF3F5D68B6}"/>
              </a:ext>
            </a:extLst>
          </p:cNvPr>
          <p:cNvCxnSpPr>
            <a:cxnSpLocks/>
          </p:cNvCxnSpPr>
          <p:nvPr/>
        </p:nvCxnSpPr>
        <p:spPr>
          <a:xfrm flipH="1" flipV="1">
            <a:off x="7609057" y="5802472"/>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1453004"/>
            <a:ext cx="10353762" cy="4338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Firewalls are network devices that apply a set of rules to incoming and outgoing network traffic. </a:t>
            </a:r>
          </a:p>
          <a:p>
            <a:r>
              <a:rPr lang="en-AU" sz="1800" dirty="0">
                <a:latin typeface="Speak Pro" panose="020B0504020101020102" pitchFamily="34" charset="0"/>
              </a:rPr>
              <a:t>The rules are based on IP addresses and ports</a:t>
            </a:r>
          </a:p>
          <a:p>
            <a:r>
              <a:rPr lang="en-AU" sz="1800" dirty="0">
                <a:latin typeface="Speak Pro" panose="020B0504020101020102" pitchFamily="34" charset="0"/>
              </a:rPr>
              <a:t>Firewalls can be used to create secure zones that partition communications from different sets of users</a:t>
            </a:r>
          </a:p>
          <a:p>
            <a:r>
              <a:rPr lang="en-AU" sz="1800" dirty="0">
                <a:latin typeface="Speak Pro" panose="020B0504020101020102" pitchFamily="34" charset="0"/>
              </a:rPr>
              <a:t>For example, Staff and students can access the intranet website</a:t>
            </a:r>
          </a:p>
          <a:p>
            <a:r>
              <a:rPr lang="en-AU" sz="1800" dirty="0">
                <a:latin typeface="Speak Pro" panose="020B0504020101020102" pitchFamily="34" charset="0"/>
              </a:rPr>
              <a:t>Outsiders can access the main UWA website</a:t>
            </a:r>
          </a:p>
          <a:p>
            <a:r>
              <a:rPr lang="en-AU" sz="1800" dirty="0">
                <a:latin typeface="Speak Pro" panose="020B0504020101020102" pitchFamily="34" charset="0"/>
              </a:rPr>
              <a:t>We can control access using routers and firewalls that blocks access to internal sites</a:t>
            </a:r>
          </a:p>
        </p:txBody>
      </p:sp>
    </p:spTree>
    <p:extLst>
      <p:ext uri="{BB962C8B-B14F-4D97-AF65-F5344CB8AC3E}">
        <p14:creationId xmlns:p14="http://schemas.microsoft.com/office/powerpoint/2010/main" val="171060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HTTP Hypertext Transfer Protocol is the communication protocol used to access resources like web pages, images and media files from a web server</a:t>
            </a:r>
          </a:p>
          <a:p>
            <a:r>
              <a:rPr lang="en-AU" sz="2200" dirty="0">
                <a:effectLst/>
              </a:rPr>
              <a:t>It operates at the Application layer of TCP/IP</a:t>
            </a:r>
          </a:p>
          <a:p>
            <a:r>
              <a:rPr lang="en-AU" sz="2200" dirty="0">
                <a:effectLst/>
              </a:rPr>
              <a:t>It operates using URLs (Uniform Resource Locators) to refer to specific resources that it wants to web server to take action on – like fetching it for display in a browser</a:t>
            </a:r>
          </a:p>
          <a:p>
            <a:r>
              <a:rPr lang="en-AU" sz="2200" dirty="0">
                <a:effectLst/>
              </a:rPr>
              <a:t>HTTP is unencrypted and so is not confidential </a:t>
            </a:r>
          </a:p>
          <a:p>
            <a:endParaRPr lang="en-AU" dirty="0">
              <a:effectLst/>
            </a:endParaRPr>
          </a:p>
          <a:p>
            <a:endParaRPr lang="en-AU" sz="2000" dirty="0"/>
          </a:p>
        </p:txBody>
      </p:sp>
    </p:spTree>
    <p:extLst>
      <p:ext uri="{BB962C8B-B14F-4D97-AF65-F5344CB8AC3E}">
        <p14:creationId xmlns:p14="http://schemas.microsoft.com/office/powerpoint/2010/main" val="366283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HTTPS/TLS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sz="2200" dirty="0">
                <a:effectLst/>
              </a:rPr>
              <a:t>HTTPS is a secure version of HTTP (hence the S) that initially used SSL (Secure Socket Layer) although this became TLS for Transport Layer Security</a:t>
            </a:r>
          </a:p>
          <a:p>
            <a:pPr lvl="1"/>
            <a:r>
              <a:rPr lang="en-AU" sz="1800" dirty="0">
                <a:effectLst/>
              </a:rPr>
              <a:t>HTTPS is still referred to as SSL</a:t>
            </a:r>
          </a:p>
          <a:p>
            <a:r>
              <a:rPr lang="en-AU" sz="2000" dirty="0">
                <a:effectLst/>
              </a:rPr>
              <a:t>Current version of TLS is 1.3 although 1.2 is still prevalent</a:t>
            </a:r>
          </a:p>
          <a:p>
            <a:r>
              <a:rPr lang="en-AU" sz="2000" dirty="0">
                <a:effectLst/>
              </a:rPr>
              <a:t>TLS makes use of certificates that have the verified identity of the server and the server’s public key</a:t>
            </a:r>
          </a:p>
          <a:p>
            <a:r>
              <a:rPr lang="en-AU" sz="2000" dirty="0">
                <a:effectLst/>
              </a:rPr>
              <a:t>The certificate is verified by a trusted certificate authority. Browsers maintain a list of these that gets updated from time to time</a:t>
            </a:r>
          </a:p>
          <a:p>
            <a:endParaRPr lang="en-AU" dirty="0">
              <a:effectLst/>
            </a:endParaRPr>
          </a:p>
          <a:p>
            <a:endParaRPr lang="en-AU" sz="2000" dirty="0"/>
          </a:p>
        </p:txBody>
      </p:sp>
    </p:spTree>
    <p:extLst>
      <p:ext uri="{BB962C8B-B14F-4D97-AF65-F5344CB8AC3E}">
        <p14:creationId xmlns:p14="http://schemas.microsoft.com/office/powerpoint/2010/main" val="21505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TLS 1.3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endParaRPr lang="en-AU" sz="1500" dirty="0">
              <a:effectLst/>
            </a:endParaRPr>
          </a:p>
          <a:p>
            <a:r>
              <a:rPr lang="en-AU" sz="1500" dirty="0">
                <a:effectLst/>
              </a:rPr>
              <a:t>TLS establishes a connection by exchanging messages to:</a:t>
            </a:r>
          </a:p>
          <a:p>
            <a:pPr lvl="1"/>
            <a:r>
              <a:rPr lang="en-AU" sz="1300" dirty="0">
                <a:effectLst/>
              </a:rPr>
              <a:t>Agree the cipher that will be used</a:t>
            </a:r>
          </a:p>
          <a:p>
            <a:pPr lvl="1"/>
            <a:r>
              <a:rPr lang="en-AU" sz="1300" dirty="0">
                <a:effectLst/>
              </a:rPr>
              <a:t>Which key exchange protocol to use</a:t>
            </a:r>
          </a:p>
          <a:p>
            <a:pPr lvl="1"/>
            <a:r>
              <a:rPr lang="en-AU" sz="1300" dirty="0">
                <a:effectLst/>
              </a:rPr>
              <a:t>Create and share keys</a:t>
            </a:r>
          </a:p>
          <a:p>
            <a:pPr lvl="1"/>
            <a:r>
              <a:rPr lang="en-AU" sz="1300" dirty="0">
                <a:effectLst/>
              </a:rPr>
              <a:t>Check server and client identity through certificates</a:t>
            </a:r>
          </a:p>
          <a:p>
            <a:r>
              <a:rPr lang="en-AU" sz="1500" dirty="0">
                <a:effectLst/>
              </a:rPr>
              <a:t>https://</a:t>
            </a:r>
            <a:r>
              <a:rPr lang="en-AU" sz="1500" dirty="0" err="1">
                <a:effectLst/>
              </a:rPr>
              <a:t>cheapsslsecurity.com</a:t>
            </a:r>
            <a:r>
              <a:rPr lang="en-AU" sz="1500" dirty="0">
                <a:effectLst/>
              </a:rPr>
              <a:t>/blog/tls-1-3-everything-you-need-to-know/</a:t>
            </a:r>
          </a:p>
          <a:p>
            <a:endParaRPr lang="en-AU" sz="1500" dirty="0">
              <a:effectLst/>
            </a:endParaRPr>
          </a:p>
          <a:p>
            <a:endParaRPr lang="en-AU" sz="1500" dirty="0"/>
          </a:p>
        </p:txBody>
      </p:sp>
      <p:pic>
        <p:nvPicPr>
          <p:cNvPr id="11266" name="Picture 2" descr="tls 1.3 handshake">
            <a:extLst>
              <a:ext uri="{FF2B5EF4-FFF2-40B4-BE49-F238E27FC236}">
                <a16:creationId xmlns:a16="http://schemas.microsoft.com/office/drawing/2014/main" id="{9CA79ADE-049B-CB48-9D17-69806CDD9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2191756"/>
            <a:ext cx="6161183" cy="24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6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VPN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Virtual Private Network (VPN) software allows a computer on one network to create a direct connection to another network over a secure link</a:t>
            </a:r>
          </a:p>
          <a:p>
            <a:r>
              <a:rPr lang="en-AU" dirty="0">
                <a:effectLst/>
              </a:rPr>
              <a:t>Effectively you get an IP address on the network you have connected to</a:t>
            </a:r>
          </a:p>
          <a:p>
            <a:r>
              <a:rPr lang="en-AU" sz="2200" dirty="0">
                <a:effectLst/>
              </a:rPr>
              <a:t>VPNs can run over a number of different protocols:  e.g. </a:t>
            </a:r>
            <a:r>
              <a:rPr lang="en-AU" sz="2200" dirty="0" err="1">
                <a:effectLst/>
              </a:rPr>
              <a:t>IPSec</a:t>
            </a:r>
            <a:r>
              <a:rPr lang="en-AU" sz="2200" dirty="0">
                <a:effectLst/>
              </a:rPr>
              <a:t>, OpenVPN, IKEv2 and </a:t>
            </a:r>
            <a:r>
              <a:rPr lang="en-AU" sz="2200" dirty="0" err="1">
                <a:effectLst/>
              </a:rPr>
              <a:t>WireGuard</a:t>
            </a:r>
            <a:endParaRPr lang="en-AU" sz="2200" dirty="0">
              <a:effectLst/>
            </a:endParaRPr>
          </a:p>
          <a:p>
            <a:r>
              <a:rPr lang="en-AU" sz="2200" dirty="0">
                <a:effectLst/>
              </a:rPr>
              <a:t>Communications are encrypted and so not visible to anyone inspecting traffic - even to the ISP you are using</a:t>
            </a:r>
            <a:endParaRPr lang="en-AU" sz="2000" dirty="0">
              <a:effectLst/>
            </a:endParaRPr>
          </a:p>
          <a:p>
            <a:r>
              <a:rPr lang="en-AU" sz="2200" dirty="0">
                <a:effectLst/>
              </a:rPr>
              <a:t>Connecting to a network in a different country will make it appear that the computer is in that country</a:t>
            </a:r>
          </a:p>
          <a:p>
            <a:pPr lvl="1"/>
            <a:r>
              <a:rPr lang="en-AU" sz="2000" dirty="0">
                <a:effectLst/>
              </a:rPr>
              <a:t>Location can leak from other sources such as the browser </a:t>
            </a:r>
          </a:p>
          <a:p>
            <a:r>
              <a:rPr lang="en-AU" sz="2200" dirty="0">
                <a:effectLst/>
              </a:rPr>
              <a:t>VPNs provide security through encrypted communication and privacy through the VPN provider not keeping logs</a:t>
            </a:r>
          </a:p>
          <a:p>
            <a:r>
              <a:rPr lang="en-AU" sz="2200" dirty="0">
                <a:effectLst/>
              </a:rPr>
              <a:t>VPNs do not provide anonymity </a:t>
            </a:r>
          </a:p>
          <a:p>
            <a:endParaRPr lang="en-AU" dirty="0">
              <a:effectLst/>
            </a:endParaRPr>
          </a:p>
          <a:p>
            <a:endParaRPr lang="en-AU" sz="2000" dirty="0"/>
          </a:p>
        </p:txBody>
      </p:sp>
    </p:spTree>
    <p:extLst>
      <p:ext uri="{BB962C8B-B14F-4D97-AF65-F5344CB8AC3E}">
        <p14:creationId xmlns:p14="http://schemas.microsoft.com/office/powerpoint/2010/main" val="234248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Tor and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Tor (The onion routing project) is software that provides IP anonymity by bouncing encrypted packets over a set of Tor servers called relays or nodes.</a:t>
            </a:r>
          </a:p>
          <a:p>
            <a:r>
              <a:rPr lang="en-AU" sz="1600" dirty="0">
                <a:effectLst/>
              </a:rPr>
              <a:t>The Tor client obtains a set of nodes from a directory server</a:t>
            </a:r>
          </a:p>
          <a:p>
            <a:endParaRPr lang="en-AU" sz="1600" dirty="0">
              <a:effectLst/>
            </a:endParaRPr>
          </a:p>
          <a:p>
            <a:endParaRPr lang="en-AU" sz="1600" dirty="0"/>
          </a:p>
        </p:txBody>
      </p:sp>
      <p:pic>
        <p:nvPicPr>
          <p:cNvPr id="3074" name="Picture 2" descr="How Tor works">
            <a:extLst>
              <a:ext uri="{FF2B5EF4-FFF2-40B4-BE49-F238E27FC236}">
                <a16:creationId xmlns:a16="http://schemas.microsoft.com/office/drawing/2014/main" id="{7AAB9DCD-FEDE-3548-8578-D8D03FF99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The Tor client decides on a random path through the nodes and encrypts the message with each nodes key</a:t>
            </a:r>
          </a:p>
          <a:p>
            <a:r>
              <a:rPr lang="en-AU" sz="1600" dirty="0">
                <a:effectLst/>
              </a:rPr>
              <a:t>This is the analogy with the onion layers</a:t>
            </a:r>
          </a:p>
          <a:p>
            <a:endParaRPr lang="en-AU" sz="1600" dirty="0">
              <a:effectLst/>
            </a:endParaRPr>
          </a:p>
          <a:p>
            <a:endParaRPr lang="en-AU" sz="1600" dirty="0"/>
          </a:p>
        </p:txBody>
      </p:sp>
      <p:pic>
        <p:nvPicPr>
          <p:cNvPr id="10242" name="Picture 2" descr="Tor circuit step two">
            <a:extLst>
              <a:ext uri="{FF2B5EF4-FFF2-40B4-BE49-F238E27FC236}">
                <a16:creationId xmlns:a16="http://schemas.microsoft.com/office/drawing/2014/main" id="{2F9C8354-D06F-2F48-82FB-F3375FB306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3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Each subsequent site chooses a new path</a:t>
            </a:r>
          </a:p>
          <a:p>
            <a:r>
              <a:rPr lang="en-AU" sz="1600" dirty="0">
                <a:effectLst/>
              </a:rPr>
              <a:t>The server only has a return address of a the exit node</a:t>
            </a:r>
          </a:p>
          <a:p>
            <a:endParaRPr lang="en-AU" sz="1600" dirty="0">
              <a:effectLst/>
            </a:endParaRPr>
          </a:p>
          <a:p>
            <a:endParaRPr lang="en-AU" sz="1600" dirty="0"/>
          </a:p>
        </p:txBody>
      </p:sp>
      <p:pic>
        <p:nvPicPr>
          <p:cNvPr id="5122" name="Picture 2" descr="Tor circuit step three">
            <a:extLst>
              <a:ext uri="{FF2B5EF4-FFF2-40B4-BE49-F238E27FC236}">
                <a16:creationId xmlns:a16="http://schemas.microsoft.com/office/drawing/2014/main" id="{DA3B883A-ABC7-EA4D-B507-7C8105A753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3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Tor Onion (Hidden) Services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Tor uses an address called an onion address to connect to services offered on the Tor network</a:t>
            </a:r>
          </a:p>
          <a:p>
            <a:r>
              <a:rPr lang="en-AU" sz="2200" dirty="0">
                <a:effectLst/>
              </a:rPr>
              <a:t>These addresses are like URLs</a:t>
            </a:r>
          </a:p>
          <a:p>
            <a:r>
              <a:rPr lang="en-AU" sz="2200" dirty="0">
                <a:effectLst/>
              </a:rPr>
              <a:t>The Dark Web is essentially the collection of onion services that are not indexed directly by search engines on the “regular” web</a:t>
            </a:r>
          </a:p>
          <a:p>
            <a:r>
              <a:rPr lang="en-AU" sz="2200" dirty="0">
                <a:effectLst/>
              </a:rPr>
              <a:t>Because of the anonymity provided by Tor and the semi-hidden nature of onion services, many illegal activities have flourished with Dark Markets selling illegal products that are paid for using cryptocurrencies</a:t>
            </a:r>
          </a:p>
          <a:p>
            <a:r>
              <a:rPr lang="en-AU" sz="2200" dirty="0">
                <a:effectLst/>
              </a:rPr>
              <a:t>The anonymity provided by Tor is also of more positive use by activists and those simply wanting to browse the web anonymously</a:t>
            </a:r>
          </a:p>
          <a:p>
            <a:endParaRPr lang="en-AU" dirty="0">
              <a:effectLst/>
            </a:endParaRPr>
          </a:p>
          <a:p>
            <a:endParaRPr lang="en-AU" sz="2000" dirty="0"/>
          </a:p>
        </p:txBody>
      </p:sp>
    </p:spTree>
    <p:extLst>
      <p:ext uri="{BB962C8B-B14F-4D97-AF65-F5344CB8AC3E}">
        <p14:creationId xmlns:p14="http://schemas.microsoft.com/office/powerpoint/2010/main" val="41273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59102</TotalTime>
  <Words>2534</Words>
  <Application>Microsoft Macintosh PowerPoint</Application>
  <PresentationFormat>Widescreen</PresentationFormat>
  <Paragraphs>216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Georgia Pro Cond Light</vt:lpstr>
      <vt:lpstr>Speak Pro</vt:lpstr>
      <vt:lpstr>Wingdings 2</vt:lpstr>
      <vt:lpstr>SlateVTI</vt:lpstr>
      <vt:lpstr>CITS1003 Introduction to Cybersecurity [4] Introduction to Computers and Networks</vt:lpstr>
      <vt:lpstr>A unit about cats cybersecurity</vt:lpstr>
      <vt:lpstr>Three things</vt:lpstr>
      <vt:lpstr>Computers and Networks</vt:lpstr>
      <vt:lpstr>PC Architecture</vt:lpstr>
      <vt:lpstr>PC Hardware</vt:lpstr>
      <vt:lpstr>CPU</vt:lpstr>
      <vt:lpstr>Booting Up</vt:lpstr>
      <vt:lpstr>Operating System</vt:lpstr>
      <vt:lpstr>Kernel</vt:lpstr>
      <vt:lpstr>File Systems</vt:lpstr>
      <vt:lpstr>Processes</vt:lpstr>
      <vt:lpstr>Process States</vt:lpstr>
      <vt:lpstr>Process Attributes</vt:lpstr>
      <vt:lpstr>Access Control</vt:lpstr>
      <vt:lpstr>DAC and RBAC</vt:lpstr>
      <vt:lpstr>Rules, ABAC and MAC</vt:lpstr>
      <vt:lpstr>Networking</vt:lpstr>
      <vt:lpstr>IP Addresses</vt:lpstr>
      <vt:lpstr>Network Addresses</vt:lpstr>
      <vt:lpstr>Network Addresses</vt:lpstr>
      <vt:lpstr>Application Ports</vt:lpstr>
      <vt:lpstr>Routers</vt:lpstr>
      <vt:lpstr>Firewalls</vt:lpstr>
      <vt:lpstr>HTTP</vt:lpstr>
      <vt:lpstr>HTTPS/TLS</vt:lpstr>
      <vt:lpstr>TLS 1.3</vt:lpstr>
      <vt:lpstr>VPN</vt:lpstr>
      <vt:lpstr>Tor and The Dark Web</vt:lpstr>
      <vt:lpstr>How Tor Works 2</vt:lpstr>
      <vt:lpstr>How Tor Works 3</vt:lpstr>
      <vt:lpstr>Tor Onion (Hidden)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277</cp:revision>
  <dcterms:created xsi:type="dcterms:W3CDTF">2020-01-13T04:26:47Z</dcterms:created>
  <dcterms:modified xsi:type="dcterms:W3CDTF">2021-05-11T04:20:30Z</dcterms:modified>
</cp:coreProperties>
</file>